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0" r:id="rId1"/>
  </p:sldMasterIdLst>
  <p:notesMasterIdLst>
    <p:notesMasterId r:id="rId27"/>
  </p:notesMasterIdLst>
  <p:sldIdLst>
    <p:sldId id="256" r:id="rId2"/>
    <p:sldId id="270" r:id="rId3"/>
    <p:sldId id="257" r:id="rId4"/>
    <p:sldId id="285" r:id="rId5"/>
    <p:sldId id="290" r:id="rId6"/>
    <p:sldId id="280" r:id="rId7"/>
    <p:sldId id="287" r:id="rId8"/>
    <p:sldId id="260" r:id="rId9"/>
    <p:sldId id="262" r:id="rId10"/>
    <p:sldId id="282" r:id="rId11"/>
    <p:sldId id="291" r:id="rId12"/>
    <p:sldId id="297" r:id="rId13"/>
    <p:sldId id="296" r:id="rId14"/>
    <p:sldId id="295" r:id="rId15"/>
    <p:sldId id="294" r:id="rId16"/>
    <p:sldId id="299" r:id="rId17"/>
    <p:sldId id="284" r:id="rId18"/>
    <p:sldId id="279" r:id="rId19"/>
    <p:sldId id="281" r:id="rId20"/>
    <p:sldId id="293" r:id="rId21"/>
    <p:sldId id="298" r:id="rId22"/>
    <p:sldId id="289" r:id="rId23"/>
    <p:sldId id="276" r:id="rId24"/>
    <p:sldId id="277" r:id="rId25"/>
    <p:sldId id="278" r:id="rId26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28"/>
    </p:embeddedFont>
    <p:embeddedFont>
      <p:font typeface="210 옴니고딕 030" panose="02020603020101020101" pitchFamily="18" charset="-127"/>
      <p:regular r:id="rId29"/>
    </p:embeddedFont>
    <p:embeddedFont>
      <p:font typeface="KoPub돋움체 Bold" panose="00000800000000000000" pitchFamily="2" charset="-127"/>
      <p:bold r:id="rId30"/>
    </p:embeddedFont>
    <p:embeddedFont>
      <p:font typeface="KoPub돋움체 Medium" panose="00000600000000000000" pitchFamily="2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967" autoAdjust="0"/>
  </p:normalViewPr>
  <p:slideViewPr>
    <p:cSldViewPr snapToGrid="0">
      <p:cViewPr varScale="1">
        <p:scale>
          <a:sx n="68" d="100"/>
          <a:sy n="68" d="100"/>
        </p:scale>
        <p:origin x="662" y="62"/>
      </p:cViewPr>
      <p:guideLst/>
    </p:cSldViewPr>
  </p:slideViewPr>
  <p:outlineViewPr>
    <p:cViewPr>
      <p:scale>
        <a:sx n="33" d="100"/>
        <a:sy n="33" d="100"/>
      </p:scale>
      <p:origin x="0" y="-175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A7BB44F-F408-4709-AAC1-BF1FD17F91B0}" type="datetime1">
              <a:rPr lang="ko-KR" altLang="en-US"/>
              <a:pPr lvl="0">
                <a:defRPr/>
              </a:pPr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58B9E5B-19EF-4C2B-A73B-64FCDE091C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언어에 대해서 룰 베이스로 분류 첫번째 태그를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95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언어에 대해서 룰 베이스로 분류 첫번째 태그를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언어에 대해서 룰 베이스로 분류 첫번째 태그를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107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753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61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한번 과제를 하면 </a:t>
            </a:r>
            <a:r>
              <a:rPr lang="en-US" altLang="ko-KR"/>
              <a:t>20</a:t>
            </a:r>
            <a:r>
              <a:rPr lang="ko-KR" altLang="en-US"/>
              <a:t>개까지의 </a:t>
            </a:r>
            <a:r>
              <a:rPr lang="en-US" altLang="ko-KR"/>
              <a:t>tab</a:t>
            </a:r>
            <a:r>
              <a:rPr lang="ko-KR" altLang="en-US"/>
              <a:t>도 생겨나게 되는데 이를 하나하나 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325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ko-KR" altLang="en-US" dirty="0"/>
              <a:t>번 실제 프로그램을 구글 웹 스토어에 비공개 배포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2</a:t>
            </a:r>
            <a:r>
              <a:rPr lang="ko-KR" altLang="en-US" dirty="0"/>
              <a:t>번에서 타겟 페이지 </a:t>
            </a:r>
            <a:r>
              <a:rPr lang="en-US" altLang="ko-KR" dirty="0"/>
              <a:t>100</a:t>
            </a:r>
            <a:r>
              <a:rPr lang="ko-KR" altLang="en-US" dirty="0"/>
              <a:t>개는 본인이 예상한 기준으로</a:t>
            </a:r>
            <a:r>
              <a:rPr lang="en-US" altLang="ko-KR" dirty="0"/>
              <a:t> PL 60</a:t>
            </a:r>
            <a:r>
              <a:rPr lang="ko-KR" altLang="en-US" dirty="0"/>
              <a:t>개</a:t>
            </a:r>
            <a:r>
              <a:rPr lang="en-US" altLang="ko-KR" dirty="0"/>
              <a:t>, CS 30</a:t>
            </a:r>
            <a:r>
              <a:rPr lang="ko-KR" altLang="en-US" dirty="0"/>
              <a:t>개</a:t>
            </a:r>
            <a:r>
              <a:rPr lang="en-US" altLang="ko-KR" dirty="0"/>
              <a:t>, Others 10</a:t>
            </a:r>
            <a:r>
              <a:rPr lang="ko-KR" altLang="en-US" dirty="0"/>
              <a:t>개로 해야함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3</a:t>
            </a:r>
            <a:r>
              <a:rPr lang="ko-KR" altLang="en-US" dirty="0"/>
              <a:t>번에서 타겟 페이지 </a:t>
            </a:r>
            <a:r>
              <a:rPr lang="en-US" altLang="ko-KR" dirty="0"/>
              <a:t>20</a:t>
            </a:r>
            <a:r>
              <a:rPr lang="ko-KR" altLang="en-US" dirty="0"/>
              <a:t>개는 모두 </a:t>
            </a:r>
            <a:r>
              <a:rPr lang="en-US" altLang="ko-KR" dirty="0"/>
              <a:t>PL</a:t>
            </a:r>
            <a:r>
              <a:rPr lang="ko-KR" altLang="en-US" dirty="0"/>
              <a:t>관련이어야 하며 각 조원마다 언어를 다르게 선택하거나 나눠서 선택</a:t>
            </a:r>
            <a:r>
              <a:rPr lang="en-US" altLang="ko-KR" dirty="0"/>
              <a:t>(</a:t>
            </a:r>
            <a:r>
              <a:rPr lang="ko-KR" altLang="en-US" dirty="0"/>
              <a:t>언어는 </a:t>
            </a:r>
            <a:r>
              <a:rPr lang="en-US" altLang="ko-KR" dirty="0"/>
              <a:t>C, JAVA,</a:t>
            </a:r>
            <a:r>
              <a:rPr lang="ko-KR" altLang="en-US" dirty="0"/>
              <a:t> </a:t>
            </a:r>
            <a:r>
              <a:rPr lang="en-US" altLang="ko-KR" dirty="0"/>
              <a:t>PYTHON, JAVASCRIPT)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45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ko-KR" altLang="en-US" dirty="0"/>
              <a:t>번 실제 프로그램을 구글 웹 스토어에 비공개 배포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2</a:t>
            </a:r>
            <a:r>
              <a:rPr lang="ko-KR" altLang="en-US" dirty="0"/>
              <a:t>번에서 타겟 페이지 </a:t>
            </a:r>
            <a:r>
              <a:rPr lang="en-US" altLang="ko-KR" dirty="0"/>
              <a:t>100</a:t>
            </a:r>
            <a:r>
              <a:rPr lang="ko-KR" altLang="en-US" dirty="0"/>
              <a:t>개는 본인이 예상한 기준으로</a:t>
            </a:r>
            <a:r>
              <a:rPr lang="en-US" altLang="ko-KR" dirty="0"/>
              <a:t> PL 60</a:t>
            </a:r>
            <a:r>
              <a:rPr lang="ko-KR" altLang="en-US" dirty="0"/>
              <a:t>개</a:t>
            </a:r>
            <a:r>
              <a:rPr lang="en-US" altLang="ko-KR" dirty="0"/>
              <a:t>, CS 30</a:t>
            </a:r>
            <a:r>
              <a:rPr lang="ko-KR" altLang="en-US" dirty="0"/>
              <a:t>개</a:t>
            </a:r>
            <a:r>
              <a:rPr lang="en-US" altLang="ko-KR" dirty="0"/>
              <a:t>, Others 10</a:t>
            </a:r>
            <a:r>
              <a:rPr lang="ko-KR" altLang="en-US" dirty="0"/>
              <a:t>개로 해야함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3</a:t>
            </a:r>
            <a:r>
              <a:rPr lang="ko-KR" altLang="en-US" dirty="0"/>
              <a:t>번에서 타겟 페이지 </a:t>
            </a:r>
            <a:r>
              <a:rPr lang="en-US" altLang="ko-KR" dirty="0"/>
              <a:t>20</a:t>
            </a:r>
            <a:r>
              <a:rPr lang="ko-KR" altLang="en-US" dirty="0"/>
              <a:t>개는 모두 </a:t>
            </a:r>
            <a:r>
              <a:rPr lang="en-US" altLang="ko-KR" dirty="0"/>
              <a:t>PL</a:t>
            </a:r>
            <a:r>
              <a:rPr lang="ko-KR" altLang="en-US" dirty="0"/>
              <a:t>관련이어야 하며 각 조원마다 언어를 다르게 선택하거나 나눠서 선택</a:t>
            </a:r>
            <a:r>
              <a:rPr lang="en-US" altLang="ko-KR" dirty="0"/>
              <a:t>(</a:t>
            </a:r>
            <a:r>
              <a:rPr lang="ko-KR" altLang="en-US" dirty="0"/>
              <a:t>언어는 </a:t>
            </a:r>
            <a:r>
              <a:rPr lang="en-US" altLang="ko-KR" dirty="0"/>
              <a:t>C, JAVA,</a:t>
            </a:r>
            <a:r>
              <a:rPr lang="ko-KR" altLang="en-US" dirty="0"/>
              <a:t> </a:t>
            </a:r>
            <a:r>
              <a:rPr lang="en-US" altLang="ko-KR" dirty="0"/>
              <a:t>PYTHON, JAVASCRIPT)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14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ko-KR" altLang="en-US" dirty="0"/>
              <a:t>번 실제 프로그램을 구글 웹 스토어에 비공개 배포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2</a:t>
            </a:r>
            <a:r>
              <a:rPr lang="ko-KR" altLang="en-US" dirty="0"/>
              <a:t>번에서 타겟 페이지 </a:t>
            </a:r>
            <a:r>
              <a:rPr lang="en-US" altLang="ko-KR" dirty="0"/>
              <a:t>100</a:t>
            </a:r>
            <a:r>
              <a:rPr lang="ko-KR" altLang="en-US" dirty="0"/>
              <a:t>개는 본인이 예상한 기준으로</a:t>
            </a:r>
            <a:r>
              <a:rPr lang="en-US" altLang="ko-KR" dirty="0"/>
              <a:t> PL 60</a:t>
            </a:r>
            <a:r>
              <a:rPr lang="ko-KR" altLang="en-US" dirty="0"/>
              <a:t>개</a:t>
            </a:r>
            <a:r>
              <a:rPr lang="en-US" altLang="ko-KR" dirty="0"/>
              <a:t>, CS 30</a:t>
            </a:r>
            <a:r>
              <a:rPr lang="ko-KR" altLang="en-US" dirty="0"/>
              <a:t>개</a:t>
            </a:r>
            <a:r>
              <a:rPr lang="en-US" altLang="ko-KR" dirty="0"/>
              <a:t>, Others 10</a:t>
            </a:r>
            <a:r>
              <a:rPr lang="ko-KR" altLang="en-US" dirty="0"/>
              <a:t>개로 해야함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3</a:t>
            </a:r>
            <a:r>
              <a:rPr lang="ko-KR" altLang="en-US" dirty="0"/>
              <a:t>번에서 타겟 페이지 </a:t>
            </a:r>
            <a:r>
              <a:rPr lang="en-US" altLang="ko-KR" dirty="0"/>
              <a:t>20</a:t>
            </a:r>
            <a:r>
              <a:rPr lang="ko-KR" altLang="en-US" dirty="0"/>
              <a:t>개는 모두 </a:t>
            </a:r>
            <a:r>
              <a:rPr lang="en-US" altLang="ko-KR" dirty="0"/>
              <a:t>PL</a:t>
            </a:r>
            <a:r>
              <a:rPr lang="ko-KR" altLang="en-US" dirty="0"/>
              <a:t>관련이어야 하며 각 조원마다 언어를 다르게 선택하거나 나눠서 선택</a:t>
            </a:r>
            <a:r>
              <a:rPr lang="en-US" altLang="ko-KR" dirty="0"/>
              <a:t>(</a:t>
            </a:r>
            <a:r>
              <a:rPr lang="ko-KR" altLang="en-US" dirty="0"/>
              <a:t>언어는 </a:t>
            </a:r>
            <a:r>
              <a:rPr lang="en-US" altLang="ko-KR" dirty="0"/>
              <a:t>C, JAVA,</a:t>
            </a:r>
            <a:r>
              <a:rPr lang="ko-KR" altLang="en-US" dirty="0"/>
              <a:t> </a:t>
            </a:r>
            <a:r>
              <a:rPr lang="en-US" altLang="ko-KR" dirty="0"/>
              <a:t>PYTHON, JAVASCRIPT)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63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배포까지 했습니다</a:t>
            </a:r>
            <a:r>
              <a:rPr lang="en-US" altLang="ko-KR" dirty="0"/>
              <a:t>!!!!</a:t>
            </a:r>
            <a:r>
              <a:rPr lang="ko-KR" altLang="en-US" dirty="0"/>
              <a:t>강조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3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221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컴퓨터 공학에 대한 </a:t>
            </a:r>
            <a:r>
              <a:rPr lang="ko-KR" altLang="en-US" dirty="0" err="1"/>
              <a:t>배겨이식을</a:t>
            </a:r>
            <a:r>
              <a:rPr lang="ko-KR" altLang="en-US" dirty="0"/>
              <a:t> 바탕으로 자체적인 분류 </a:t>
            </a:r>
            <a:r>
              <a:rPr lang="en-US" altLang="ko-KR" dirty="0"/>
              <a:t>(</a:t>
            </a:r>
            <a:r>
              <a:rPr lang="ko-KR" altLang="en-US" dirty="0"/>
              <a:t>언어 기반 분류</a:t>
            </a:r>
            <a:r>
              <a:rPr lang="en-US" altLang="ko-KR" dirty="0"/>
              <a:t>) </a:t>
            </a:r>
            <a:r>
              <a:rPr lang="ko-KR" altLang="en-US" dirty="0"/>
              <a:t>뽑히는 태그 기준 분류 등 다양한 방법이 예정되어 있었고</a:t>
            </a:r>
            <a:r>
              <a:rPr lang="en-US" altLang="ko-KR" dirty="0"/>
              <a:t>, </a:t>
            </a:r>
            <a:r>
              <a:rPr lang="ko-KR" altLang="en-US" dirty="0"/>
              <a:t>이후 이를 구현하였다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변경사항은 변경이전과 이후를 정확하게 설명할 것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모든 주제를 하기 어려워서 너무 광범위해서 </a:t>
            </a:r>
            <a:r>
              <a:rPr lang="ko-KR" altLang="en-US" dirty="0" err="1"/>
              <a:t>스코프를</a:t>
            </a:r>
            <a:r>
              <a:rPr lang="ko-KR" altLang="en-US" dirty="0"/>
              <a:t> 줄임 </a:t>
            </a:r>
            <a:r>
              <a:rPr lang="en-US" altLang="ko-KR" dirty="0"/>
              <a:t>5</a:t>
            </a:r>
            <a:r>
              <a:rPr lang="ko-KR" altLang="en-US" dirty="0"/>
              <a:t>개 주제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901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860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변경사항은 변경이전과 이후를 정확하게 설명할 것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모든 주제를 하기 어려워서 너무 광범위해서 </a:t>
            </a:r>
            <a:r>
              <a:rPr lang="ko-KR" altLang="en-US" dirty="0" err="1"/>
              <a:t>스코프를</a:t>
            </a:r>
            <a:r>
              <a:rPr lang="ko-KR" altLang="en-US" dirty="0"/>
              <a:t> 줄임 </a:t>
            </a:r>
            <a:r>
              <a:rPr lang="en-US" altLang="ko-KR" dirty="0"/>
              <a:t>5</a:t>
            </a:r>
            <a:r>
              <a:rPr lang="ko-KR" altLang="en-US" dirty="0"/>
              <a:t>개 주제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한번 과제를 하면 </a:t>
            </a:r>
            <a:r>
              <a:rPr lang="en-US" altLang="ko-KR"/>
              <a:t>20</a:t>
            </a:r>
            <a:r>
              <a:rPr lang="ko-KR" altLang="en-US"/>
              <a:t>개까지의 </a:t>
            </a:r>
            <a:r>
              <a:rPr lang="en-US" altLang="ko-KR"/>
              <a:t>tab</a:t>
            </a:r>
            <a:r>
              <a:rPr lang="ko-KR" altLang="en-US"/>
              <a:t>도 생겨나게 되는데 이를 하나하나 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한번 과제를 하면 </a:t>
            </a:r>
            <a:r>
              <a:rPr lang="en-US" altLang="ko-KR" dirty="0"/>
              <a:t>20</a:t>
            </a:r>
            <a:r>
              <a:rPr lang="ko-KR" altLang="en-US" dirty="0"/>
              <a:t>개까지의 </a:t>
            </a:r>
            <a:r>
              <a:rPr lang="en-US" altLang="ko-KR" dirty="0"/>
              <a:t>tab</a:t>
            </a:r>
            <a:r>
              <a:rPr lang="ko-KR" altLang="en-US" dirty="0"/>
              <a:t>도 생겨나게 되는데 이를 하나하나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086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한번 과제를 하면 </a:t>
            </a:r>
            <a:r>
              <a:rPr lang="en-US" altLang="ko-KR" dirty="0"/>
              <a:t>20</a:t>
            </a:r>
            <a:r>
              <a:rPr lang="ko-KR" altLang="en-US" dirty="0"/>
              <a:t>개까지의 </a:t>
            </a:r>
            <a:r>
              <a:rPr lang="en-US" altLang="ko-KR" dirty="0"/>
              <a:t>tab</a:t>
            </a:r>
            <a:r>
              <a:rPr lang="ko-KR" altLang="en-US" dirty="0"/>
              <a:t>도 생겨나게 되는데 이를 하나하나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444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언어에 대해서 룰 베이스로 분류 첫번째 태그를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8B9E5B-19EF-4C2B-A73B-64FCDE091C1C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6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608922" y="2233183"/>
            <a:ext cx="29741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TabAnalyzer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3304515" y="5304090"/>
            <a:ext cx="563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수원왕갈비통닭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김도형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성휘웅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왕보준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표세승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허준범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홍연경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6F98D9-8746-493B-8EF4-D01BFA3872F0}"/>
              </a:ext>
            </a:extLst>
          </p:cNvPr>
          <p:cNvSpPr txBox="1"/>
          <p:nvPr/>
        </p:nvSpPr>
        <p:spPr>
          <a:xfrm>
            <a:off x="4976095" y="1553910"/>
            <a:ext cx="32728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2019 FALL CAPSTONE DESIGN PROJECT</a:t>
            </a:r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5D4176-C80D-4D13-944B-E5C6F97EE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01" y="1485553"/>
            <a:ext cx="9654053" cy="4950142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6CBD88B-9A60-42D8-8F56-619E8C0713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/>
          <a:stretch/>
        </p:blipFill>
        <p:spPr>
          <a:xfrm>
            <a:off x="573246" y="1279169"/>
            <a:ext cx="4988368" cy="389332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977EA7-30B5-4C1C-B52C-86492D0B56F3}"/>
              </a:ext>
            </a:extLst>
          </p:cNvPr>
          <p:cNvGrpSpPr/>
          <p:nvPr/>
        </p:nvGrpSpPr>
        <p:grpSpPr>
          <a:xfrm>
            <a:off x="159192" y="182881"/>
            <a:ext cx="1852488" cy="766244"/>
            <a:chOff x="640080" y="-971550"/>
            <a:chExt cx="1660746" cy="7658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9AC1CB-A1FE-48BE-98C3-230984C4C5DF}"/>
                </a:ext>
              </a:extLst>
            </p:cNvPr>
            <p:cNvSpPr txBox="1"/>
            <p:nvPr/>
          </p:nvSpPr>
          <p:spPr>
            <a:xfrm>
              <a:off x="682196" y="-798295"/>
              <a:ext cx="1576513" cy="386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개발 사항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72F5E9-876C-4B1D-9E33-A8B6580F96A1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63ACC0-9B07-43F2-9903-7B3591B7A0E9}"/>
              </a:ext>
            </a:extLst>
          </p:cNvPr>
          <p:cNvSpPr/>
          <p:nvPr/>
        </p:nvSpPr>
        <p:spPr>
          <a:xfrm>
            <a:off x="573246" y="1279169"/>
            <a:ext cx="4988368" cy="3893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6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6CBD88B-9A60-42D8-8F56-619E8C0713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4" y="1751121"/>
            <a:ext cx="3399381" cy="26289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5D4176-C80D-4D13-944B-E5C6F97EE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604" y="1485553"/>
            <a:ext cx="9654053" cy="495014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72C81DC-0A38-4818-A9BE-2D0D8A2A172E}"/>
              </a:ext>
            </a:extLst>
          </p:cNvPr>
          <p:cNvGrpSpPr/>
          <p:nvPr/>
        </p:nvGrpSpPr>
        <p:grpSpPr>
          <a:xfrm>
            <a:off x="159192" y="182881"/>
            <a:ext cx="1852488" cy="766244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B37B6C-D2CC-45AF-A2AC-329213E1F6F8}"/>
                </a:ext>
              </a:extLst>
            </p:cNvPr>
            <p:cNvSpPr txBox="1"/>
            <p:nvPr/>
          </p:nvSpPr>
          <p:spPr>
            <a:xfrm>
              <a:off x="682196" y="-798295"/>
              <a:ext cx="1576513" cy="386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개발 사항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B5E36C-DEAB-4471-B3A6-62E7F656E6CD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6391DB-1841-46EA-B87E-75189882B74A}"/>
              </a:ext>
            </a:extLst>
          </p:cNvPr>
          <p:cNvSpPr/>
          <p:nvPr/>
        </p:nvSpPr>
        <p:spPr>
          <a:xfrm>
            <a:off x="2319604" y="1485553"/>
            <a:ext cx="9654053" cy="4950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84418EE-51EC-42C2-9069-81FDF7FAF7F1}"/>
              </a:ext>
            </a:extLst>
          </p:cNvPr>
          <p:cNvGrpSpPr/>
          <p:nvPr/>
        </p:nvGrpSpPr>
        <p:grpSpPr>
          <a:xfrm>
            <a:off x="159192" y="182881"/>
            <a:ext cx="1852488" cy="766244"/>
            <a:chOff x="640080" y="-971550"/>
            <a:chExt cx="1660746" cy="7658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13C8BE-B0AC-42CC-9577-2A77C7C06D6C}"/>
                </a:ext>
              </a:extLst>
            </p:cNvPr>
            <p:cNvSpPr txBox="1"/>
            <p:nvPr/>
          </p:nvSpPr>
          <p:spPr>
            <a:xfrm>
              <a:off x="682196" y="-798295"/>
              <a:ext cx="1576513" cy="386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개발 사항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6C8A72-AF21-4463-A2B8-16B1CFDE58A2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E36AB8A-D6B8-4A56-BE1D-74A7691D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00" y="1040135"/>
            <a:ext cx="10898799" cy="573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AEA14F-1973-45CC-8412-59F2E019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67" y="1122478"/>
            <a:ext cx="11522933" cy="53457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E5F7697-AC7F-4355-9B7B-C0836E684E65}"/>
              </a:ext>
            </a:extLst>
          </p:cNvPr>
          <p:cNvGrpSpPr/>
          <p:nvPr/>
        </p:nvGrpSpPr>
        <p:grpSpPr>
          <a:xfrm>
            <a:off x="159192" y="182881"/>
            <a:ext cx="1852488" cy="766244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77BB49-7D22-4B1D-8983-3121BA42A7F8}"/>
                </a:ext>
              </a:extLst>
            </p:cNvPr>
            <p:cNvSpPr txBox="1"/>
            <p:nvPr/>
          </p:nvSpPr>
          <p:spPr>
            <a:xfrm>
              <a:off x="682196" y="-798295"/>
              <a:ext cx="1576513" cy="386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개발 사항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591554-9527-40FC-9F14-3EEAF91F1D17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1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CFCD46-405C-4A3D-8DF3-A74EF01E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63" y="1122478"/>
            <a:ext cx="11004274" cy="537928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5748B4F-6A4D-4375-8AB5-E207724C7976}"/>
              </a:ext>
            </a:extLst>
          </p:cNvPr>
          <p:cNvGrpSpPr/>
          <p:nvPr/>
        </p:nvGrpSpPr>
        <p:grpSpPr>
          <a:xfrm>
            <a:off x="159192" y="182881"/>
            <a:ext cx="1852488" cy="766244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0D82F0-F4DD-4C3D-95F0-14FA73D4DB28}"/>
                </a:ext>
              </a:extLst>
            </p:cNvPr>
            <p:cNvSpPr txBox="1"/>
            <p:nvPr/>
          </p:nvSpPr>
          <p:spPr>
            <a:xfrm>
              <a:off x="682196" y="-798295"/>
              <a:ext cx="1576513" cy="386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개발 사항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4B2705E-B182-4A28-B376-32E16AAEF25F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99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5854E4-001D-49BE-9294-A7F7929B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85" y="1489769"/>
            <a:ext cx="9728429" cy="346419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01560E8-D1E6-4BC6-B1C7-877403914418}"/>
              </a:ext>
            </a:extLst>
          </p:cNvPr>
          <p:cNvGrpSpPr/>
          <p:nvPr/>
        </p:nvGrpSpPr>
        <p:grpSpPr>
          <a:xfrm>
            <a:off x="159192" y="182881"/>
            <a:ext cx="1852488" cy="766244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D8CED3-C3A9-4712-8276-14EE13228DCD}"/>
                </a:ext>
              </a:extLst>
            </p:cNvPr>
            <p:cNvSpPr txBox="1"/>
            <p:nvPr/>
          </p:nvSpPr>
          <p:spPr>
            <a:xfrm>
              <a:off x="682196" y="-798295"/>
              <a:ext cx="1576513" cy="386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개발 사항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6CB29C-0CE5-4740-9B35-8F3FD3E431BD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99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516E3D-9FC5-4848-B705-24884802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1" y="1618976"/>
            <a:ext cx="8863297" cy="486288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EAB77B5-9620-4996-9739-A635145EDB5F}"/>
              </a:ext>
            </a:extLst>
          </p:cNvPr>
          <p:cNvSpPr/>
          <p:nvPr/>
        </p:nvSpPr>
        <p:spPr>
          <a:xfrm>
            <a:off x="5654941" y="4937720"/>
            <a:ext cx="441059" cy="4052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B24A40-9DC7-40A8-8B8D-9E7852BC6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146" y="4521218"/>
            <a:ext cx="5534683" cy="12382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8FD39E-50D4-4FC1-8D46-4B60B24514E0}"/>
              </a:ext>
            </a:extLst>
          </p:cNvPr>
          <p:cNvGrpSpPr/>
          <p:nvPr/>
        </p:nvGrpSpPr>
        <p:grpSpPr>
          <a:xfrm>
            <a:off x="159192" y="182881"/>
            <a:ext cx="1852488" cy="766244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FB3F09-AB0B-441C-9681-40015AF5CB0D}"/>
                </a:ext>
              </a:extLst>
            </p:cNvPr>
            <p:cNvSpPr txBox="1"/>
            <p:nvPr/>
          </p:nvSpPr>
          <p:spPr>
            <a:xfrm>
              <a:off x="682196" y="-798295"/>
              <a:ext cx="1576513" cy="386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개발 사항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1C269C-7C7C-4191-B00C-62F66AB7A97C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25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건물, 실외, 대형이(가) 표시된 사진&#10;&#10;자동 생성된 설명">
            <a:extLst>
              <a:ext uri="{FF2B5EF4-FFF2-40B4-BE49-F238E27FC236}">
                <a16:creationId xmlns:a16="http://schemas.microsoft.com/office/drawing/2014/main" id="{E2735484-41E0-41C3-805B-30E2DC9A7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53" y="1478495"/>
            <a:ext cx="5312887" cy="4788588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12BF417-94E2-4425-9F97-D48447066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51" y="1478495"/>
            <a:ext cx="4571242" cy="500336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EAB77B5-9620-4996-9739-A635145EDB5F}"/>
              </a:ext>
            </a:extLst>
          </p:cNvPr>
          <p:cNvSpPr/>
          <p:nvPr/>
        </p:nvSpPr>
        <p:spPr>
          <a:xfrm>
            <a:off x="5574793" y="3574932"/>
            <a:ext cx="441059" cy="4052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FBBAB0-4107-4A35-ABFC-97DF9AFD3148}"/>
              </a:ext>
            </a:extLst>
          </p:cNvPr>
          <p:cNvGrpSpPr/>
          <p:nvPr/>
        </p:nvGrpSpPr>
        <p:grpSpPr>
          <a:xfrm>
            <a:off x="159192" y="182881"/>
            <a:ext cx="1852488" cy="766244"/>
            <a:chOff x="640080" y="-971550"/>
            <a:chExt cx="1660746" cy="7658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C54035-9371-4C49-B230-F662A3775AB0}"/>
                </a:ext>
              </a:extLst>
            </p:cNvPr>
            <p:cNvSpPr txBox="1"/>
            <p:nvPr/>
          </p:nvSpPr>
          <p:spPr>
            <a:xfrm>
              <a:off x="682196" y="-798295"/>
              <a:ext cx="1576513" cy="386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개발 사항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C7539A-8328-4A9E-B90D-1F01F51F5B65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616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B1A266-8FC4-4F9E-9FFC-381C36BC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090455"/>
              </p:ext>
            </p:extLst>
          </p:nvPr>
        </p:nvGraphicFramePr>
        <p:xfrm>
          <a:off x="567559" y="1786760"/>
          <a:ext cx="11225050" cy="4035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2525">
                  <a:extLst>
                    <a:ext uri="{9D8B030D-6E8A-4147-A177-3AD203B41FA5}">
                      <a16:colId xmlns:a16="http://schemas.microsoft.com/office/drawing/2014/main" val="501383853"/>
                    </a:ext>
                  </a:extLst>
                </a:gridCol>
                <a:gridCol w="5612525">
                  <a:extLst>
                    <a:ext uri="{9D8B030D-6E8A-4147-A177-3AD203B41FA5}">
                      <a16:colId xmlns:a16="http://schemas.microsoft.com/office/drawing/2014/main" val="233799019"/>
                    </a:ext>
                  </a:extLst>
                </a:gridCol>
              </a:tblGrid>
              <a:tr h="56978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개발 미완성</a:t>
                      </a:r>
                      <a:endParaRPr lang="en-US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한계점</a:t>
                      </a:r>
                      <a:endParaRPr lang="en-US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04951"/>
                  </a:ext>
                </a:extLst>
              </a:tr>
              <a:tr h="866546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중요도 기능</a:t>
                      </a:r>
                      <a:endParaRPr 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적절한 데이터 셋의 부족</a:t>
                      </a:r>
                      <a:endParaRPr 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651808"/>
                  </a:ext>
                </a:extLst>
              </a:tr>
              <a:tr h="8665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좀 더 다양한 </a:t>
                      </a:r>
                      <a:r>
                        <a:rPr lang="ko-KR" altLang="en-US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머신러닝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관련 기능을 사용하지 못함</a:t>
                      </a:r>
                      <a:endParaRPr 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178709"/>
                  </a:ext>
                </a:extLst>
              </a:tr>
              <a:tr h="86654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사이드바</a:t>
                      </a:r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단축키 등 편의성 기능</a:t>
                      </a:r>
                      <a:endParaRPr 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텍스트 </a:t>
                      </a:r>
                      <a:r>
                        <a:rPr lang="ko-KR" altLang="en-US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전처리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과정에서 충분한 상황을 고려하지 못함</a:t>
                      </a:r>
                      <a:endParaRPr 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50917"/>
                  </a:ext>
                </a:extLst>
              </a:tr>
              <a:tr h="86654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다양한 주제에 대한 분류 불가능</a:t>
                      </a:r>
                      <a:endParaRPr 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22445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05AFBD37-8630-4634-BC5C-8BCE48B2C26D}"/>
              </a:ext>
            </a:extLst>
          </p:cNvPr>
          <p:cNvGrpSpPr/>
          <p:nvPr/>
        </p:nvGrpSpPr>
        <p:grpSpPr>
          <a:xfrm>
            <a:off x="159191" y="182881"/>
            <a:ext cx="2846767" cy="959308"/>
            <a:chOff x="640080" y="-971550"/>
            <a:chExt cx="1660746" cy="9587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EC660-7E3A-49FC-80C3-66B1C2EB03BF}"/>
                </a:ext>
              </a:extLst>
            </p:cNvPr>
            <p:cNvSpPr txBox="1"/>
            <p:nvPr/>
          </p:nvSpPr>
          <p:spPr>
            <a:xfrm>
              <a:off x="682196" y="-781790"/>
              <a:ext cx="1576513" cy="76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개발 미완성 및 한계점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29EA6F-59B1-4A9A-AED4-FDCF268535D1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32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767CA5-05AE-4BC6-A7EE-3C76B03D0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43772"/>
              </p:ext>
            </p:extLst>
          </p:nvPr>
        </p:nvGraphicFramePr>
        <p:xfrm>
          <a:off x="402872" y="1910328"/>
          <a:ext cx="3644167" cy="4035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4167">
                  <a:extLst>
                    <a:ext uri="{9D8B030D-6E8A-4147-A177-3AD203B41FA5}">
                      <a16:colId xmlns:a16="http://schemas.microsoft.com/office/drawing/2014/main" val="742992297"/>
                    </a:ext>
                  </a:extLst>
                </a:gridCol>
              </a:tblGrid>
              <a:tr h="56978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프로그램 실제 사용</a:t>
                      </a:r>
                      <a:endParaRPr lang="en-US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40664"/>
                  </a:ext>
                </a:extLst>
              </a:tr>
              <a:tr h="3466184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총 </a:t>
                      </a:r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10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명의 지인 대상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프로그램 사용 후 </a:t>
                      </a:r>
                      <a:r>
                        <a:rPr lang="ko-KR" altLang="en-US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별점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및 리뷰</a:t>
                      </a:r>
                      <a:endParaRPr 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83113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6B83D269-2DC8-4E3D-A73E-477D4A8B6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647076"/>
              </p:ext>
            </p:extLst>
          </p:nvPr>
        </p:nvGraphicFramePr>
        <p:xfrm>
          <a:off x="4278817" y="1910328"/>
          <a:ext cx="3644167" cy="4035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4167">
                  <a:extLst>
                    <a:ext uri="{9D8B030D-6E8A-4147-A177-3AD203B41FA5}">
                      <a16:colId xmlns:a16="http://schemas.microsoft.com/office/drawing/2014/main" val="742992297"/>
                    </a:ext>
                  </a:extLst>
                </a:gridCol>
              </a:tblGrid>
              <a:tr h="56978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대분류 정확도</a:t>
                      </a:r>
                      <a:endParaRPr lang="en-US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40664"/>
                  </a:ext>
                </a:extLst>
              </a:tr>
              <a:tr h="3466184"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360 Target page</a:t>
                      </a: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PL, CS, Others 3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가지 대분류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예상값과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결과값 일치 여부 확인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83113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D4D9B8A-3642-406F-B595-731B6A0D1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51584"/>
              </p:ext>
            </p:extLst>
          </p:nvPr>
        </p:nvGraphicFramePr>
        <p:xfrm>
          <a:off x="8154762" y="1910328"/>
          <a:ext cx="3644167" cy="4035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4167">
                  <a:extLst>
                    <a:ext uri="{9D8B030D-6E8A-4147-A177-3AD203B41FA5}">
                      <a16:colId xmlns:a16="http://schemas.microsoft.com/office/drawing/2014/main" val="742992297"/>
                    </a:ext>
                  </a:extLst>
                </a:gridCol>
              </a:tblGrid>
              <a:tr h="56978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소분류 정확도 및 키워드 적절성</a:t>
                      </a:r>
                      <a:endParaRPr lang="en-US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40664"/>
                  </a:ext>
                </a:extLst>
              </a:tr>
              <a:tr h="3466184">
                <a:tc>
                  <a:txBody>
                    <a:bodyPr/>
                    <a:lstStyle/>
                    <a:p>
                      <a:pPr marL="457200" lvl="1" indent="0" algn="just">
                        <a:buFont typeface="Arial" panose="020B0604020202020204" pitchFamily="34" charset="0"/>
                        <a:buNone/>
                      </a:pP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120 Target page</a:t>
                      </a: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6 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프로그래밍 언어 소분류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키워드 추출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키워드 적절성 판단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285750" marR="0" lvl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742950" lvl="1" indent="-285750" algn="just">
                        <a:buFont typeface="Arial" panose="020B0604020202020204" pitchFamily="34" charset="0"/>
                        <a:buChar char="•"/>
                      </a:pP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83113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FF9C2C-17FF-4935-B9C8-5464743F192C}"/>
              </a:ext>
            </a:extLst>
          </p:cNvPr>
          <p:cNvGrpSpPr/>
          <p:nvPr/>
        </p:nvGrpSpPr>
        <p:grpSpPr>
          <a:xfrm>
            <a:off x="159191" y="182881"/>
            <a:ext cx="2321249" cy="959308"/>
            <a:chOff x="640080" y="-971550"/>
            <a:chExt cx="1660746" cy="9587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67D310-8310-4F76-947F-95B8B190A671}"/>
                </a:ext>
              </a:extLst>
            </p:cNvPr>
            <p:cNvSpPr txBox="1"/>
            <p:nvPr/>
          </p:nvSpPr>
          <p:spPr>
            <a:xfrm>
              <a:off x="682196" y="-781790"/>
              <a:ext cx="1576513" cy="76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프로젝트 평가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F48AEA-B04F-471A-A397-6F84D5EDB1F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43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EF21605-D091-4B16-A9A1-113D618C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43" y="1947860"/>
            <a:ext cx="2830413" cy="2579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A9661-E81C-4B7C-AF86-667CB4B2229A}"/>
              </a:ext>
            </a:extLst>
          </p:cNvPr>
          <p:cNvSpPr txBox="1"/>
          <p:nvPr/>
        </p:nvSpPr>
        <p:spPr>
          <a:xfrm>
            <a:off x="7185041" y="3762595"/>
            <a:ext cx="3537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TabAnalyzer</a:t>
            </a:r>
            <a:endParaRPr lang="ko-KR" altLang="en-US" sz="4000" dirty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 descr="보조의자, 그리기, 테이블이(가) 표시된 사진&#10;&#10;자동 생성된 설명">
            <a:extLst>
              <a:ext uri="{FF2B5EF4-FFF2-40B4-BE49-F238E27FC236}">
                <a16:creationId xmlns:a16="http://schemas.microsoft.com/office/drawing/2014/main" id="{3E214B6B-45DD-4547-8F01-E4383AED4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4138" y1="20536" x2="74138" y2="205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35" y="4838877"/>
            <a:ext cx="1105054" cy="1600424"/>
          </a:xfrm>
          <a:prstGeom prst="rect">
            <a:avLst/>
          </a:prstGeom>
        </p:spPr>
      </p:pic>
      <p:pic>
        <p:nvPicPr>
          <p:cNvPr id="11" name="그림 10" descr="의자, 테이블이(가) 표시된 사진&#10;&#10;자동 생성된 설명">
            <a:extLst>
              <a:ext uri="{FF2B5EF4-FFF2-40B4-BE49-F238E27FC236}">
                <a16:creationId xmlns:a16="http://schemas.microsoft.com/office/drawing/2014/main" id="{2D799C4F-EA7C-4773-8A15-CA27EBEC9B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7317" y1="27793" x2="57317" y2="27793"/>
                        <a14:foregroundMark x1="53659" y1="50681" x2="53659" y2="50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91" y="4838877"/>
            <a:ext cx="1105054" cy="1648597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F907EA9-5026-40D7-82E8-8B747086AC2A}"/>
              </a:ext>
            </a:extLst>
          </p:cNvPr>
          <p:cNvSpPr/>
          <p:nvPr/>
        </p:nvSpPr>
        <p:spPr>
          <a:xfrm>
            <a:off x="5821656" y="3108950"/>
            <a:ext cx="441059" cy="4052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477E24B-E0B1-4336-A469-F0E4E67DBD32}"/>
              </a:ext>
            </a:extLst>
          </p:cNvPr>
          <p:cNvGrpSpPr/>
          <p:nvPr/>
        </p:nvGrpSpPr>
        <p:grpSpPr>
          <a:xfrm>
            <a:off x="7882076" y="1869441"/>
            <a:ext cx="2143483" cy="1621107"/>
            <a:chOff x="3868537" y="1108396"/>
            <a:chExt cx="4953381" cy="356218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393AFA7-5EA3-49E2-B0EB-411B5A4C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78346" y="1108396"/>
              <a:ext cx="1357778" cy="144393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ADA6685-84A1-48BD-AA9F-90450C26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5485" y="3558131"/>
              <a:ext cx="1319485" cy="1112446"/>
            </a:xfrm>
            <a:prstGeom prst="rect">
              <a:avLst/>
            </a:prstGeom>
          </p:spPr>
        </p:pic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418EC3A-2FB8-4E89-BBAF-93CB9CEA0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2629" y="2651220"/>
              <a:ext cx="775717" cy="669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FC7A7E17-5CD7-47D1-8D0E-F33008A5B9DD}"/>
                </a:ext>
              </a:extLst>
            </p:cNvPr>
            <p:cNvCxnSpPr>
              <a:cxnSpLocks/>
            </p:cNvCxnSpPr>
            <p:nvPr/>
          </p:nvCxnSpPr>
          <p:spPr>
            <a:xfrm>
              <a:off x="6774889" y="2616893"/>
              <a:ext cx="840757" cy="6809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A7093EA-536A-49AC-A931-5FF07B672A1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617" y="2585665"/>
              <a:ext cx="0" cy="8433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AA7A501-F005-4BD6-8737-A4FE4614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02433" y="3558131"/>
              <a:ext cx="1319485" cy="111244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B07970E-997E-4D7C-A036-593EC566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68537" y="3558131"/>
              <a:ext cx="1319485" cy="111244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C98F65-741B-4EB5-BAE9-B90A963CE5A2}"/>
              </a:ext>
            </a:extLst>
          </p:cNvPr>
          <p:cNvGrpSpPr/>
          <p:nvPr/>
        </p:nvGrpSpPr>
        <p:grpSpPr>
          <a:xfrm>
            <a:off x="159191" y="182881"/>
            <a:ext cx="2615539" cy="942794"/>
            <a:chOff x="640080" y="-971550"/>
            <a:chExt cx="1660746" cy="94226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39B400-A054-4F65-BB1D-988EAA4CC4E0}"/>
                </a:ext>
              </a:extLst>
            </p:cNvPr>
            <p:cNvSpPr txBox="1"/>
            <p:nvPr/>
          </p:nvSpPr>
          <p:spPr>
            <a:xfrm>
              <a:off x="682196" y="-798295"/>
              <a:ext cx="1576513" cy="76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과제 동기 및 목표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F575CD1-BD3D-4AD0-8B64-B816A3A95C2C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385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471237-3C3C-47C1-B0C4-7ACB75F7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32" y="1090220"/>
            <a:ext cx="8308736" cy="558489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036BDC7-DD42-49D4-B65B-9F86BB2FF3B0}"/>
              </a:ext>
            </a:extLst>
          </p:cNvPr>
          <p:cNvGrpSpPr/>
          <p:nvPr/>
        </p:nvGrpSpPr>
        <p:grpSpPr>
          <a:xfrm>
            <a:off x="159191" y="182881"/>
            <a:ext cx="2825747" cy="959308"/>
            <a:chOff x="640080" y="-971550"/>
            <a:chExt cx="1660746" cy="9587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AA6A14-359F-46ED-BCE4-655210075C57}"/>
                </a:ext>
              </a:extLst>
            </p:cNvPr>
            <p:cNvSpPr txBox="1"/>
            <p:nvPr/>
          </p:nvSpPr>
          <p:spPr>
            <a:xfrm>
              <a:off x="682196" y="-781790"/>
              <a:ext cx="1576513" cy="76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프로젝트 평가 결과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1B3B31-740E-4994-8398-873DEFC678C2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11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3CA1F8-48DD-40A2-898D-9015AA03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77" y="2390195"/>
            <a:ext cx="9522372" cy="207760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0667218-424A-448E-AFD4-3E2B69FB993B}"/>
              </a:ext>
            </a:extLst>
          </p:cNvPr>
          <p:cNvGrpSpPr/>
          <p:nvPr/>
        </p:nvGrpSpPr>
        <p:grpSpPr>
          <a:xfrm>
            <a:off x="159191" y="182881"/>
            <a:ext cx="2825747" cy="959308"/>
            <a:chOff x="640080" y="-971550"/>
            <a:chExt cx="1660746" cy="9587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A46231-DF81-4AE6-B637-4B10A856934C}"/>
                </a:ext>
              </a:extLst>
            </p:cNvPr>
            <p:cNvSpPr txBox="1"/>
            <p:nvPr/>
          </p:nvSpPr>
          <p:spPr>
            <a:xfrm>
              <a:off x="682196" y="-781790"/>
              <a:ext cx="1576513" cy="76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프로젝트 평가 결과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F6F9F84-E6C3-4893-99A5-91F4B2D5E406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52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9C679C-2641-4A65-B8B5-1AA5A9B2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47" y="1398531"/>
            <a:ext cx="5770177" cy="46140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E2C0BD-465F-4026-89FA-8D35247DE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01"/>
          <a:stretch/>
        </p:blipFill>
        <p:spPr>
          <a:xfrm>
            <a:off x="369708" y="1230365"/>
            <a:ext cx="5873439" cy="5359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99FB8-A48D-4E31-823B-F4761D2BA271}"/>
              </a:ext>
            </a:extLst>
          </p:cNvPr>
          <p:cNvSpPr txBox="1"/>
          <p:nvPr/>
        </p:nvSpPr>
        <p:spPr>
          <a:xfrm>
            <a:off x="1890602" y="6321177"/>
            <a:ext cx="2534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크롬 웹 스토어에 등록</a:t>
            </a: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defRPr/>
            </a:pP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KoPub돋움체 Medium"/>
              <a:ea typeface="KoPub돋움체 Medium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6783A2-8384-469C-9BF3-992C04B8170E}"/>
              </a:ext>
            </a:extLst>
          </p:cNvPr>
          <p:cNvGrpSpPr/>
          <p:nvPr/>
        </p:nvGrpSpPr>
        <p:grpSpPr>
          <a:xfrm>
            <a:off x="159191" y="182881"/>
            <a:ext cx="2825747" cy="959308"/>
            <a:chOff x="640080" y="-971550"/>
            <a:chExt cx="1660746" cy="9587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5808B9-1995-41A1-824D-0D1CD3481A11}"/>
                </a:ext>
              </a:extLst>
            </p:cNvPr>
            <p:cNvSpPr txBox="1"/>
            <p:nvPr/>
          </p:nvSpPr>
          <p:spPr>
            <a:xfrm>
              <a:off x="682196" y="-781790"/>
              <a:ext cx="1576513" cy="76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프로젝트 평가 결과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4B275C-36C0-4568-9718-D2955BB63C75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727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86E35D4-FC39-4664-85E1-5B6B054E6319}"/>
              </a:ext>
            </a:extLst>
          </p:cNvPr>
          <p:cNvSpPr txBox="1"/>
          <p:nvPr/>
        </p:nvSpPr>
        <p:spPr>
          <a:xfrm>
            <a:off x="765996" y="1643442"/>
            <a:ext cx="97958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타겟 페이지</a:t>
            </a:r>
            <a:r>
              <a:rPr lang="en-US" altLang="ko-KR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프로그래밍언어 관련</a:t>
            </a:r>
            <a:r>
              <a:rPr lang="en-US" altLang="ko-KR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선택하여 실제로 적절하게 분류가 되는지 여부</a:t>
            </a: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AutoNum type="arabicPeriod"/>
              <a:defRPr/>
            </a:pP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문서의 키워드 추출 적절성 여부</a:t>
            </a: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AutoNum type="arabicPeriod"/>
              <a:defRPr/>
            </a:pPr>
            <a:endParaRPr lang="ko-KR" altLang="en-US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AutoNum type="arabicPeriod" startAt="3"/>
              <a:defRPr/>
            </a:pPr>
            <a:r>
              <a:rPr lang="en-US" altLang="ko-KR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save-tab </a:t>
            </a:r>
            <a:r>
              <a:rPr lang="ko-KR" altLang="en-US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</a:t>
            </a:r>
            <a:r>
              <a:rPr lang="en-US" altLang="ko-KR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  <a:p>
            <a:pPr marL="457200" indent="-457200">
              <a:buAutoNum type="arabicPeriod" startAt="3"/>
              <a:defRPr/>
            </a:pP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AutoNum type="arabicPeriod" startAt="3"/>
              <a:defRPr/>
            </a:pPr>
            <a:r>
              <a:rPr lang="ko-KR" altLang="en-US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검색 기능</a:t>
            </a:r>
          </a:p>
          <a:p>
            <a:pPr>
              <a:defRPr/>
            </a:pP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KoPub돋움체 Medium"/>
              <a:ea typeface="KoPub돋움체 Medium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ABFF58-A2DC-4DD0-8242-C3D0E46B509D}"/>
              </a:ext>
            </a:extLst>
          </p:cNvPr>
          <p:cNvGrpSpPr/>
          <p:nvPr/>
        </p:nvGrpSpPr>
        <p:grpSpPr>
          <a:xfrm>
            <a:off x="159191" y="182881"/>
            <a:ext cx="2825747" cy="766244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6EE385-93FD-4A81-8B9A-64324E2D8C4A}"/>
                </a:ext>
              </a:extLst>
            </p:cNvPr>
            <p:cNvSpPr txBox="1"/>
            <p:nvPr/>
          </p:nvSpPr>
          <p:spPr>
            <a:xfrm>
              <a:off x="682196" y="-781790"/>
              <a:ext cx="1576513" cy="430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Demo Scenario</a:t>
              </a:r>
              <a:endPara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F06B53-2C77-4461-B31E-B66AE0C9E355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523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5165296" y="2152267"/>
            <a:ext cx="186140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48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QnA</a:t>
            </a:r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68908" y="2100016"/>
            <a:ext cx="317747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4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</a:t>
            </a:r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61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표 6"/>
          <p:cNvGraphicFramePr/>
          <p:nvPr>
            <p:extLst>
              <p:ext uri="{D42A27DB-BD31-4B8C-83A1-F6EECF244321}">
                <p14:modId xmlns:p14="http://schemas.microsoft.com/office/powerpoint/2010/main" val="610605233"/>
              </p:ext>
            </p:extLst>
          </p:nvPr>
        </p:nvGraphicFramePr>
        <p:xfrm>
          <a:off x="414367" y="1493133"/>
          <a:ext cx="11363264" cy="4282631"/>
        </p:xfrm>
        <a:graphic>
          <a:graphicData uri="http://schemas.openxmlformats.org/drawingml/2006/table">
            <a:tbl>
              <a:tblPr/>
              <a:tblGrid>
                <a:gridCol w="3275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2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619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endParaRPr sz="1600" dirty="0"/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b="1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OneTab</a:t>
                      </a:r>
                      <a:endParaRPr sz="1600" b="1" dirty="0">
                        <a:latin typeface="210 맨발의청춘 L"/>
                        <a:ea typeface="210 맨발의청춘 L"/>
                        <a:cs typeface="210 맨발의청춘 L"/>
                        <a:sym typeface="210 맨발의청춘 L"/>
                      </a:endParaRP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2800" b="1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TabAnalyzer</a:t>
                      </a:r>
                      <a:endParaRPr sz="2800" b="1" dirty="0">
                        <a:latin typeface="210 맨발의청춘 L"/>
                        <a:ea typeface="210 맨발의청춘 L"/>
                        <a:cs typeface="210 맨발의청춘 L"/>
                        <a:sym typeface="210 맨발의청춘 L"/>
                      </a:endParaRP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b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Chrome Bookmark</a:t>
                      </a: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08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키워드로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분류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되는가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?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X</a:t>
                      </a:r>
                    </a:p>
                  </a:txBody>
                  <a:tcPr marL="14937" marR="14937" marT="14937" marB="14937" anchor="ctr" horzOverflow="overflow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O</a:t>
                      </a: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X</a:t>
                      </a: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>
                      <a:solidFill>
                        <a:srgbClr val="000000"/>
                      </a:solidFill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42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빠르게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탭을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정리할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수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있는가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?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O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△</a:t>
                      </a: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△</a:t>
                      </a: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42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페이지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내용을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추측할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수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있는가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?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X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O</a:t>
                      </a: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X</a:t>
                      </a: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42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쉽게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탭을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저장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할 수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있는가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?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O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O</a:t>
                      </a: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△</a:t>
                      </a: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06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검색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기능이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있는가</a:t>
                      </a:r>
                      <a:r>
                        <a:rPr sz="1600" b="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?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X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O</a:t>
                      </a: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X</a:t>
                      </a:r>
                    </a:p>
                  </a:txBody>
                  <a:tcPr marL="14937" marR="14937" marT="14937" marB="14937" anchor="ctr" horzOverflow="overflow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6E9B76BA-7982-44BC-B749-6354BBF8E4DE}"/>
              </a:ext>
            </a:extLst>
          </p:cNvPr>
          <p:cNvGrpSpPr/>
          <p:nvPr/>
        </p:nvGrpSpPr>
        <p:grpSpPr>
          <a:xfrm>
            <a:off x="159191" y="182881"/>
            <a:ext cx="2938637" cy="942794"/>
            <a:chOff x="640080" y="-971550"/>
            <a:chExt cx="1660746" cy="9422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11EC1F-975B-4F82-AC66-1695BE88C51E}"/>
                </a:ext>
              </a:extLst>
            </p:cNvPr>
            <p:cNvSpPr txBox="1"/>
            <p:nvPr/>
          </p:nvSpPr>
          <p:spPr>
            <a:xfrm>
              <a:off x="682196" y="-798295"/>
              <a:ext cx="1576513" cy="769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타 프로그램과의 비교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17AC13-F794-4D86-A894-EFB69426B7F2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79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2A8EFB6-4004-49A3-8017-F2F7334127DE}"/>
              </a:ext>
            </a:extLst>
          </p:cNvPr>
          <p:cNvSpPr txBox="1"/>
          <p:nvPr/>
        </p:nvSpPr>
        <p:spPr>
          <a:xfrm>
            <a:off x="206171" y="374080"/>
            <a:ext cx="175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개요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448A56-7491-47D8-A012-B873E5783DB8}"/>
              </a:ext>
            </a:extLst>
          </p:cNvPr>
          <p:cNvGrpSpPr/>
          <p:nvPr/>
        </p:nvGrpSpPr>
        <p:grpSpPr>
          <a:xfrm>
            <a:off x="4256690" y="756755"/>
            <a:ext cx="7256438" cy="3103248"/>
            <a:chOff x="1157214" y="1379323"/>
            <a:chExt cx="9835185" cy="561189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1EB7678-3B35-49F2-8C96-B01D14F53BEA}"/>
                </a:ext>
              </a:extLst>
            </p:cNvPr>
            <p:cNvSpPr/>
            <p:nvPr/>
          </p:nvSpPr>
          <p:spPr>
            <a:xfrm>
              <a:off x="1157214" y="3324004"/>
              <a:ext cx="1271092" cy="6439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chemeClr val="dk1"/>
                  </a:solidFill>
                </a:rPr>
                <a:t>HTML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098F80-FF7D-4567-A97A-C432F1E61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32338" y="2897521"/>
              <a:ext cx="1297474" cy="134170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lt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9A73A1A-E1B2-4A9E-8D69-2018D5443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861694" y="3057214"/>
              <a:ext cx="921527" cy="1022319"/>
            </a:xfrm>
            <a:prstGeom prst="rect">
              <a:avLst/>
            </a:prstGeom>
          </p:spPr>
        </p:pic>
        <p:cxnSp>
          <p:nvCxnSpPr>
            <p:cNvPr id="12" name="직선 화살표 연결선 15">
              <a:extLst>
                <a:ext uri="{FF2B5EF4-FFF2-40B4-BE49-F238E27FC236}">
                  <a16:creationId xmlns:a16="http://schemas.microsoft.com/office/drawing/2014/main" id="{DF4ED809-8568-4899-B606-F4EFA684C545}"/>
                </a:ext>
              </a:extLst>
            </p:cNvPr>
            <p:cNvCxnSpPr/>
            <p:nvPr/>
          </p:nvCxnSpPr>
          <p:spPr>
            <a:xfrm>
              <a:off x="5285388" y="3568374"/>
              <a:ext cx="9816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FA9E775-0208-4C44-8750-4B733CB9D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29320" y="5056298"/>
              <a:ext cx="921527" cy="1022319"/>
            </a:xfrm>
            <a:prstGeom prst="rect">
              <a:avLst/>
            </a:prstGeom>
          </p:spPr>
        </p:pic>
        <p:cxnSp>
          <p:nvCxnSpPr>
            <p:cNvPr id="17" name="직선 화살표 연결선 15">
              <a:extLst>
                <a:ext uri="{FF2B5EF4-FFF2-40B4-BE49-F238E27FC236}">
                  <a16:creationId xmlns:a16="http://schemas.microsoft.com/office/drawing/2014/main" id="{7C9CF6DE-BC14-4D0F-BB62-F918D58D5BCD}"/>
                </a:ext>
              </a:extLst>
            </p:cNvPr>
            <p:cNvCxnSpPr/>
            <p:nvPr/>
          </p:nvCxnSpPr>
          <p:spPr>
            <a:xfrm>
              <a:off x="5194803" y="4265061"/>
              <a:ext cx="1111119" cy="8924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5">
              <a:extLst>
                <a:ext uri="{FF2B5EF4-FFF2-40B4-BE49-F238E27FC236}">
                  <a16:creationId xmlns:a16="http://schemas.microsoft.com/office/drawing/2014/main" id="{1BA818A5-5E00-40F2-8CFF-62E671AF1AF7}"/>
                </a:ext>
              </a:extLst>
            </p:cNvPr>
            <p:cNvCxnSpPr/>
            <p:nvPr/>
          </p:nvCxnSpPr>
          <p:spPr>
            <a:xfrm rot="5400000">
              <a:off x="6785479" y="4582492"/>
              <a:ext cx="445342" cy="48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5">
              <a:extLst>
                <a:ext uri="{FF2B5EF4-FFF2-40B4-BE49-F238E27FC236}">
                  <a16:creationId xmlns:a16="http://schemas.microsoft.com/office/drawing/2014/main" id="{593E482E-AD63-4207-9F37-E8F0403D77C7}"/>
                </a:ext>
              </a:extLst>
            </p:cNvPr>
            <p:cNvCxnSpPr/>
            <p:nvPr/>
          </p:nvCxnSpPr>
          <p:spPr>
            <a:xfrm>
              <a:off x="7729812" y="5579314"/>
              <a:ext cx="12371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5">
              <a:extLst>
                <a:ext uri="{FF2B5EF4-FFF2-40B4-BE49-F238E27FC236}">
                  <a16:creationId xmlns:a16="http://schemas.microsoft.com/office/drawing/2014/main" id="{0289AD83-E916-4F49-A6C4-2249AD6C3495}"/>
                </a:ext>
              </a:extLst>
            </p:cNvPr>
            <p:cNvCxnSpPr/>
            <p:nvPr/>
          </p:nvCxnSpPr>
          <p:spPr>
            <a:xfrm>
              <a:off x="2579577" y="3555544"/>
              <a:ext cx="98165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39665F-5052-40E3-A1C0-E537C22F7E50}"/>
                </a:ext>
              </a:extLst>
            </p:cNvPr>
            <p:cNvSpPr txBox="1"/>
            <p:nvPr/>
          </p:nvSpPr>
          <p:spPr>
            <a:xfrm>
              <a:off x="2938008" y="4196215"/>
              <a:ext cx="3114001" cy="799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err="1"/>
                <a:t>전처리된</a:t>
              </a:r>
              <a:r>
                <a:rPr lang="ko-KR" altLang="en-US" sz="2000" dirty="0"/>
                <a:t> </a:t>
              </a:r>
              <a:r>
                <a:rPr lang="en-US" altLang="ko-KR" sz="2000" dirty="0"/>
                <a:t>text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DB86B9-53A8-4D46-B666-3C656487EF05}"/>
                </a:ext>
              </a:extLst>
            </p:cNvPr>
            <p:cNvSpPr txBox="1"/>
            <p:nvPr/>
          </p:nvSpPr>
          <p:spPr>
            <a:xfrm>
              <a:off x="6957950" y="4167538"/>
              <a:ext cx="2010456" cy="395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/>
                <a:t>학습된 모델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0B4614-EF3F-4F60-9BC4-FCAAA4BD3083}"/>
                </a:ext>
              </a:extLst>
            </p:cNvPr>
            <p:cNvSpPr txBox="1"/>
            <p:nvPr/>
          </p:nvSpPr>
          <p:spPr>
            <a:xfrm>
              <a:off x="7085307" y="6191301"/>
              <a:ext cx="3034501" cy="799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/>
                <a:t>각 카테고리 모델</a:t>
              </a:r>
            </a:p>
          </p:txBody>
        </p:sp>
        <p:cxnSp>
          <p:nvCxnSpPr>
            <p:cNvPr id="24" name="직선 화살표 연결선 15">
              <a:extLst>
                <a:ext uri="{FF2B5EF4-FFF2-40B4-BE49-F238E27FC236}">
                  <a16:creationId xmlns:a16="http://schemas.microsoft.com/office/drawing/2014/main" id="{C616F3C7-0E04-4B65-97F8-CFCAA6B30300}"/>
                </a:ext>
              </a:extLst>
            </p:cNvPr>
            <p:cNvCxnSpPr/>
            <p:nvPr/>
          </p:nvCxnSpPr>
          <p:spPr>
            <a:xfrm flipV="1">
              <a:off x="5158998" y="2223633"/>
              <a:ext cx="976834" cy="9047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15">
              <a:extLst>
                <a:ext uri="{FF2B5EF4-FFF2-40B4-BE49-F238E27FC236}">
                  <a16:creationId xmlns:a16="http://schemas.microsoft.com/office/drawing/2014/main" id="{CC2F5D84-836E-4F5D-8F95-2F975C9AA900}"/>
                </a:ext>
              </a:extLst>
            </p:cNvPr>
            <p:cNvCxnSpPr/>
            <p:nvPr/>
          </p:nvCxnSpPr>
          <p:spPr>
            <a:xfrm>
              <a:off x="7918867" y="2235249"/>
              <a:ext cx="1022194" cy="9408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6">
              <a:extLst>
                <a:ext uri="{FF2B5EF4-FFF2-40B4-BE49-F238E27FC236}">
                  <a16:creationId xmlns:a16="http://schemas.microsoft.com/office/drawing/2014/main" id="{FD30D052-B40B-4AA7-963C-3AD2609DA009}"/>
                </a:ext>
              </a:extLst>
            </p:cNvPr>
            <p:cNvSpPr/>
            <p:nvPr/>
          </p:nvSpPr>
          <p:spPr>
            <a:xfrm>
              <a:off x="9337830" y="3107183"/>
              <a:ext cx="1654569" cy="6439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dk1"/>
                  </a:solidFill>
                </a:rPr>
                <a:t>카테고리</a:t>
              </a:r>
            </a:p>
          </p:txBody>
        </p:sp>
        <p:sp>
          <p:nvSpPr>
            <p:cNvPr id="27" name="직사각형 6">
              <a:extLst>
                <a:ext uri="{FF2B5EF4-FFF2-40B4-BE49-F238E27FC236}">
                  <a16:creationId xmlns:a16="http://schemas.microsoft.com/office/drawing/2014/main" id="{C4F2A77F-366C-49FC-8053-2AF4CD95D9DC}"/>
                </a:ext>
              </a:extLst>
            </p:cNvPr>
            <p:cNvSpPr/>
            <p:nvPr/>
          </p:nvSpPr>
          <p:spPr>
            <a:xfrm>
              <a:off x="9366528" y="5263545"/>
              <a:ext cx="1625871" cy="6439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dk1"/>
                  </a:solidFill>
                </a:rPr>
                <a:t>키워드</a:t>
              </a:r>
            </a:p>
          </p:txBody>
        </p:sp>
        <p:sp>
          <p:nvSpPr>
            <p:cNvPr id="28" name="직사각형 6">
              <a:extLst>
                <a:ext uri="{FF2B5EF4-FFF2-40B4-BE49-F238E27FC236}">
                  <a16:creationId xmlns:a16="http://schemas.microsoft.com/office/drawing/2014/main" id="{2560430B-F2CB-4AAA-9357-45F81AADF728}"/>
                </a:ext>
              </a:extLst>
            </p:cNvPr>
            <p:cNvSpPr/>
            <p:nvPr/>
          </p:nvSpPr>
          <p:spPr>
            <a:xfrm>
              <a:off x="5507047" y="1379323"/>
              <a:ext cx="2953432" cy="64393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dk1"/>
                  </a:solidFill>
                </a:rPr>
                <a:t>Google NL API</a:t>
              </a:r>
            </a:p>
          </p:txBody>
        </p:sp>
        <p:cxnSp>
          <p:nvCxnSpPr>
            <p:cNvPr id="29" name="직선 화살표 연결선 15">
              <a:extLst>
                <a:ext uri="{FF2B5EF4-FFF2-40B4-BE49-F238E27FC236}">
                  <a16:creationId xmlns:a16="http://schemas.microsoft.com/office/drawing/2014/main" id="{2D0860C5-BCF9-430E-BF93-D49C6E91947F}"/>
                </a:ext>
              </a:extLst>
            </p:cNvPr>
            <p:cNvCxnSpPr/>
            <p:nvPr/>
          </p:nvCxnSpPr>
          <p:spPr>
            <a:xfrm>
              <a:off x="7806012" y="3539799"/>
              <a:ext cx="12371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E80F7CD-821C-46DE-BB16-27C67822956C}"/>
              </a:ext>
            </a:extLst>
          </p:cNvPr>
          <p:cNvSpPr txBox="1"/>
          <p:nvPr/>
        </p:nvSpPr>
        <p:spPr>
          <a:xfrm>
            <a:off x="56340" y="1966789"/>
            <a:ext cx="3785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Page classification</a:t>
            </a:r>
            <a:endParaRPr lang="ko-KR" altLang="en-US" sz="4000" dirty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7BC9DE-2951-4311-A85E-C1904746844E}"/>
              </a:ext>
            </a:extLst>
          </p:cNvPr>
          <p:cNvSpPr txBox="1"/>
          <p:nvPr/>
        </p:nvSpPr>
        <p:spPr>
          <a:xfrm>
            <a:off x="477623" y="4821375"/>
            <a:ext cx="297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GUI</a:t>
            </a:r>
            <a:endParaRPr lang="ko-KR" altLang="en-US" sz="4000" dirty="0">
              <a:ln>
                <a:solidFill>
                  <a:schemeClr val="tx1">
                    <a:alpha val="3000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970A64-6E19-4B68-AF2F-6C95C436CA47}"/>
              </a:ext>
            </a:extLst>
          </p:cNvPr>
          <p:cNvCxnSpPr/>
          <p:nvPr/>
        </p:nvCxnSpPr>
        <p:spPr>
          <a:xfrm>
            <a:off x="159192" y="4016540"/>
            <a:ext cx="11686444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7441A401-6307-4474-838A-C08F6E210E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3752193" y="4483898"/>
            <a:ext cx="2520161" cy="178586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DE1F62F-83A0-445D-899A-9F958C5DC6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" t="9258" r="-210" b="-9258"/>
          <a:stretch/>
        </p:blipFill>
        <p:spPr>
          <a:xfrm>
            <a:off x="6840083" y="4173079"/>
            <a:ext cx="5005553" cy="265753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FEAA6A-D651-4112-B1F1-E9F5DF44E4FF}"/>
              </a:ext>
            </a:extLst>
          </p:cNvPr>
          <p:cNvSpPr/>
          <p:nvPr/>
        </p:nvSpPr>
        <p:spPr>
          <a:xfrm>
            <a:off x="159192" y="190585"/>
            <a:ext cx="1758530" cy="7662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19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33"/>
          <p:cNvSpPr txBox="1"/>
          <p:nvPr/>
        </p:nvSpPr>
        <p:spPr>
          <a:xfrm>
            <a:off x="159192" y="370945"/>
            <a:ext cx="1758531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latin typeface="210 맨발의청춘 L"/>
                <a:ea typeface="210 맨발의청춘 L"/>
                <a:cs typeface="210 맨발의청춘 L"/>
                <a:sym typeface="210 맨발의청춘 L"/>
              </a:defRPr>
            </a:lvl1pPr>
          </a:lstStyle>
          <a:p>
            <a:r>
              <a:rPr dirty="0" err="1"/>
              <a:t>수행</a:t>
            </a:r>
            <a:r>
              <a:rPr dirty="0"/>
              <a:t> </a:t>
            </a:r>
            <a:r>
              <a:rPr dirty="0" err="1"/>
              <a:t>일정</a:t>
            </a:r>
            <a:endParaRPr dirty="0"/>
          </a:p>
        </p:txBody>
      </p:sp>
      <p:graphicFrame>
        <p:nvGraphicFramePr>
          <p:cNvPr id="97" name="표 6"/>
          <p:cNvGraphicFramePr/>
          <p:nvPr>
            <p:extLst>
              <p:ext uri="{D42A27DB-BD31-4B8C-83A1-F6EECF244321}">
                <p14:modId xmlns:p14="http://schemas.microsoft.com/office/powerpoint/2010/main" val="1709736543"/>
              </p:ext>
            </p:extLst>
          </p:nvPr>
        </p:nvGraphicFramePr>
        <p:xfrm>
          <a:off x="1573620" y="1228309"/>
          <a:ext cx="9143999" cy="5406003"/>
        </p:xfrm>
        <a:graphic>
          <a:graphicData uri="http://schemas.openxmlformats.org/drawingml/2006/table">
            <a:tbl>
              <a:tblPr/>
              <a:tblGrid>
                <a:gridCol w="71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0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8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8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89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91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0784"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No.</a:t>
                      </a:r>
                    </a:p>
                  </a:txBody>
                  <a:tcPr marL="14937" marR="14937" marT="14937" marB="14937" anchor="ctr" horzOverflow="overflow">
                    <a:lnL w="10795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수행내용</a:t>
                      </a:r>
                      <a:endParaRPr sz="1600" dirty="0">
                        <a:latin typeface="210 맨발의청춘 L"/>
                        <a:ea typeface="210 맨발의청춘 L"/>
                        <a:cs typeface="210 맨발의청춘 L"/>
                        <a:sym typeface="210 맨발의청춘 L"/>
                      </a:endParaRP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추진일정</a:t>
                      </a:r>
                      <a:endParaRPr sz="1600" dirty="0">
                        <a:latin typeface="210 맨발의청춘 L"/>
                        <a:ea typeface="210 맨발의청춘 L"/>
                        <a:cs typeface="210 맨발의청춘 L"/>
                        <a:sym typeface="210 맨발의청춘 L"/>
                      </a:endParaRP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3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r>
                        <a:t> 1~6주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r>
                        <a:t>7주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r>
                        <a:t> 8~9주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r>
                        <a:t>10~11주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r>
                        <a:t>12~14주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r>
                        <a:rPr dirty="0"/>
                        <a:t>15주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r>
                        <a:t>16주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1079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35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1</a:t>
                      </a:r>
                    </a:p>
                  </a:txBody>
                  <a:tcPr marL="14937" marR="14937" marT="14937" marB="14937" anchor="ctr" horzOverflow="overflow">
                    <a:lnL w="10795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주제</a:t>
                      </a: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  <a:r>
                        <a:rPr sz="160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선정</a:t>
                      </a: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및 </a:t>
                      </a:r>
                      <a:r>
                        <a:rPr sz="160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제안서</a:t>
                      </a: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  <a:r>
                        <a:rPr sz="1600" dirty="0" err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제출</a:t>
                      </a:r>
                      <a:endParaRPr sz="1600" dirty="0">
                        <a:latin typeface="210 맨발의청춘 L"/>
                        <a:ea typeface="210 맨발의청춘 L"/>
                        <a:cs typeface="210 맨발의청춘 L"/>
                        <a:sym typeface="210 맨발의청춘 L"/>
                      </a:endParaRP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10795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30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2</a:t>
                      </a:r>
                    </a:p>
                  </a:txBody>
                  <a:tcPr marL="14937" marR="14937" marT="14937" marB="14937" anchor="ctr" horzOverflow="overflow">
                    <a:lnL w="10795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배경지식 조사 및 공부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30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3</a:t>
                      </a:r>
                    </a:p>
                  </a:txBody>
                  <a:tcPr marL="14937" marR="14937" marT="14937" marB="14937" anchor="ctr" horzOverflow="overflow">
                    <a:lnL w="10795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r>
                        <a:t>HTML 크롤링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83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4</a:t>
                      </a:r>
                    </a:p>
                  </a:txBody>
                  <a:tcPr marL="14937" marR="14937" marT="14937" marB="14937" anchor="ctr" horzOverflow="overflow">
                    <a:lnL w="10795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r>
                        <a:t>전처리, 태그 생성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80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5</a:t>
                      </a:r>
                    </a:p>
                  </a:txBody>
                  <a:tcPr marL="14937" marR="14937" marT="14937" marB="14937" anchor="ctr" horzOverflow="overflow">
                    <a:lnL w="10795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r>
                        <a:t>GUI 구현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80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6</a:t>
                      </a:r>
                    </a:p>
                  </a:txBody>
                  <a:tcPr marL="14937" marR="14937" marT="14937" marB="14937" anchor="ctr" horzOverflow="overflow">
                    <a:lnL w="10795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중간 발표 준비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37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7</a:t>
                      </a:r>
                    </a:p>
                  </a:txBody>
                  <a:tcPr marL="14937" marR="14937" marT="14937" marB="14937" anchor="ctr" horzOverflow="overflow">
                    <a:lnL w="10795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중요도 적용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357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b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8</a:t>
                      </a:r>
                    </a:p>
                  </a:txBody>
                  <a:tcPr marL="14937" marR="14937" marT="14937" marB="14937" anchor="ctr" horzOverflow="overflow">
                    <a:lnL w="10795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b="1" dirty="0" err="1">
                          <a:solidFill>
                            <a:srgbClr val="0000FF"/>
                          </a:solidFill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테스트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1" dirty="0" err="1">
                          <a:solidFill>
                            <a:srgbClr val="0000FF"/>
                          </a:solidFill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배포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및 </a:t>
                      </a:r>
                      <a:r>
                        <a:rPr sz="1600" b="1" dirty="0" err="1">
                          <a:solidFill>
                            <a:srgbClr val="0000FF"/>
                          </a:solidFill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피드백</a:t>
                      </a:r>
                      <a:r>
                        <a:rPr sz="1600" b="1" dirty="0">
                          <a:solidFill>
                            <a:srgbClr val="0000FF"/>
                          </a:solidFill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 </a:t>
                      </a:r>
                      <a:r>
                        <a:rPr sz="1600" b="1" dirty="0" err="1">
                          <a:solidFill>
                            <a:srgbClr val="0000FF"/>
                          </a:solidFill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수집</a:t>
                      </a:r>
                      <a:endParaRPr sz="1600" b="1" dirty="0">
                        <a:solidFill>
                          <a:srgbClr val="0000FF"/>
                        </a:solidFill>
                        <a:latin typeface="210 맨발의청춘 L"/>
                        <a:ea typeface="210 맨발의청춘 L"/>
                        <a:cs typeface="210 맨발의청춘 L"/>
                        <a:sym typeface="210 맨발의청춘 L"/>
                      </a:endParaRP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 b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endParaRPr/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 b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endParaRPr/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 b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endParaRPr/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 b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endParaRPr/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 b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endParaRPr/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 b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endParaRPr/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600" b="1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defRPr>
                      </a:pPr>
                      <a:endParaRPr/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57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9</a:t>
                      </a:r>
                    </a:p>
                  </a:txBody>
                  <a:tcPr marL="14937" marR="14937" marT="14937" marB="14937" anchor="ctr" horzOverflow="overflow">
                    <a:lnL w="10795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최종 발표 준비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090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10</a:t>
                      </a:r>
                    </a:p>
                  </a:txBody>
                  <a:tcPr marL="14937" marR="14937" marT="14937" marB="14937" anchor="ctr" horzOverflow="overflow">
                    <a:lnL w="10795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최종 보고서 작성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defRPr sz="1800"/>
                      </a:pPr>
                      <a:r>
                        <a:rPr sz="1600" dirty="0">
                          <a:latin typeface="210 맨발의청춘 L"/>
                          <a:ea typeface="210 맨발의청춘 L"/>
                          <a:cs typeface="210 맨발의청춘 L"/>
                          <a:sym typeface="210 맨발의청춘 L"/>
                        </a:rPr>
                        <a:t> </a:t>
                      </a:r>
                    </a:p>
                  </a:txBody>
                  <a:tcPr marL="14937" marR="14937" marT="14937" marB="14937" anchor="ctr" horzOverflow="overflow">
                    <a:lnL w="3810">
                      <a:solidFill>
                        <a:srgbClr val="000000"/>
                      </a:solidFill>
                    </a:lnL>
                    <a:lnR w="3810">
                      <a:solidFill>
                        <a:srgbClr val="000000"/>
                      </a:solidFill>
                    </a:lnR>
                    <a:lnT w="3810">
                      <a:solidFill>
                        <a:srgbClr val="000000"/>
                      </a:solidFill>
                    </a:lnT>
                    <a:lnB w="381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E37C546-D828-45BA-A5BB-6C359F600CDA}"/>
              </a:ext>
            </a:extLst>
          </p:cNvPr>
          <p:cNvSpPr/>
          <p:nvPr/>
        </p:nvSpPr>
        <p:spPr>
          <a:xfrm>
            <a:off x="159192" y="190585"/>
            <a:ext cx="1758530" cy="7662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EFB90B-C66F-41DC-A47A-A4BAEB921116}"/>
              </a:ext>
            </a:extLst>
          </p:cNvPr>
          <p:cNvSpPr txBox="1"/>
          <p:nvPr/>
        </p:nvSpPr>
        <p:spPr>
          <a:xfrm>
            <a:off x="716790" y="1354789"/>
            <a:ext cx="1075842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구글 </a:t>
            </a:r>
            <a:r>
              <a:rPr lang="en-US" altLang="ko-KR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ko-KR" altLang="en-US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대한 의존도가 높다</a:t>
            </a:r>
            <a:r>
              <a:rPr lang="en-US" altLang="ko-KR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b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API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사용하지 않은 프로그래밍 언어 종류 기반 분류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키워드 기준 분류 등 다양한 방법을 계획하고 있었고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이후 이를 구현하였습니다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>
              <a:defRPr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유저가 추가한 탭이 많아지면 화면이 많이 난잡 해져서 가독성이 떨어질 것 같다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	</a:t>
            </a:r>
          </a:p>
          <a:p>
            <a:pPr>
              <a:lnSpc>
                <a:spcPct val="150000"/>
              </a:lnSpc>
            </a:pPr>
            <a:b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2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 그룹화 구조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삭제 기능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링크 숨기기 기능을 구현하여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파일 구조를 더 직관적으로 볼 수 있게 하였습니다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TF-IDF</a:t>
            </a:r>
            <a:r>
              <a:rPr lang="ko-KR" altLang="en-US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학습하는 데이터셋은</a:t>
            </a:r>
            <a:r>
              <a:rPr lang="en-US" altLang="ko-KR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  <a:p>
            <a:pPr>
              <a:defRPr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직접 모았습니다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defRPr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E5F78-0CEF-4CE3-B5EF-09860C08EB79}"/>
              </a:ext>
            </a:extLst>
          </p:cNvPr>
          <p:cNvSpPr/>
          <p:nvPr/>
        </p:nvSpPr>
        <p:spPr>
          <a:xfrm>
            <a:off x="159191" y="182881"/>
            <a:ext cx="2938637" cy="7662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CEF1B-AF7E-4336-A294-CC80FCCE9F1C}"/>
              </a:ext>
            </a:extLst>
          </p:cNvPr>
          <p:cNvSpPr txBox="1"/>
          <p:nvPr/>
        </p:nvSpPr>
        <p:spPr>
          <a:xfrm>
            <a:off x="129862" y="378769"/>
            <a:ext cx="2997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중간 발표 피드백</a:t>
            </a:r>
          </a:p>
        </p:txBody>
      </p:sp>
    </p:spTree>
    <p:extLst>
      <p:ext uri="{BB962C8B-B14F-4D97-AF65-F5344CB8AC3E}">
        <p14:creationId xmlns:p14="http://schemas.microsoft.com/office/powerpoint/2010/main" val="311208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EFB90B-C66F-41DC-A47A-A4BAEB921116}"/>
              </a:ext>
            </a:extLst>
          </p:cNvPr>
          <p:cNvSpPr txBox="1"/>
          <p:nvPr/>
        </p:nvSpPr>
        <p:spPr>
          <a:xfrm>
            <a:off x="737810" y="1588726"/>
            <a:ext cx="1090556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</a:t>
            </a:r>
            <a:r>
              <a:rPr lang="ko-KR" altLang="en-US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키워드 분석 시 영어를 사용한 점이 아쉽다</a:t>
            </a:r>
            <a:r>
              <a:rPr lang="en-US" altLang="ko-KR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b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한국어와 영어가 혼용되는 페이지는 분류가 가능한 경우가 있습니다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하지만 온전히 한국어로만 이루어진 페이지는 여전히 분류가 불가능합니다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5. </a:t>
            </a:r>
            <a:r>
              <a:rPr lang="ko-KR" altLang="en-US" sz="2000" dirty="0">
                <a:solidFill>
                  <a:srgbClr val="0000FF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탭 제목을 정제해서 보여 주는 것이 좋을 것 같다</a:t>
            </a:r>
            <a:endParaRPr lang="en-US" altLang="ko-KR" sz="2000" dirty="0">
              <a:solidFill>
                <a:srgbClr val="0000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defRPr/>
            </a:pPr>
            <a:endParaRPr lang="en-US" altLang="ko-KR" sz="2000" dirty="0">
              <a:solidFill>
                <a:srgbClr val="0000FF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생각보다 기존 탭 제목에 필요한 정보가 들어있는 경우가 많았습니다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따라서 기존 탭 제목을 사용자 선택에 따라 변경할 수 있게 하는 것이 나을 것 같다고 판단하였습니다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b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</a:b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defRPr/>
            </a:pP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defRPr/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431B03-EE01-4ADD-B6A8-578058802528}"/>
              </a:ext>
            </a:extLst>
          </p:cNvPr>
          <p:cNvSpPr/>
          <p:nvPr/>
        </p:nvSpPr>
        <p:spPr>
          <a:xfrm>
            <a:off x="159191" y="182881"/>
            <a:ext cx="2938637" cy="7662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C5BE9-8E88-427F-9EB7-12502ED87D1C}"/>
              </a:ext>
            </a:extLst>
          </p:cNvPr>
          <p:cNvSpPr txBox="1"/>
          <p:nvPr/>
        </p:nvSpPr>
        <p:spPr>
          <a:xfrm>
            <a:off x="129862" y="378769"/>
            <a:ext cx="2997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중간 발표 피드백</a:t>
            </a:r>
          </a:p>
        </p:txBody>
      </p:sp>
    </p:spTree>
    <p:extLst>
      <p:ext uri="{BB962C8B-B14F-4D97-AF65-F5344CB8AC3E}">
        <p14:creationId xmlns:p14="http://schemas.microsoft.com/office/powerpoint/2010/main" val="327345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328088-6599-4351-94E1-56A4CD2D688B}"/>
              </a:ext>
            </a:extLst>
          </p:cNvPr>
          <p:cNvGrpSpPr/>
          <p:nvPr/>
        </p:nvGrpSpPr>
        <p:grpSpPr>
          <a:xfrm>
            <a:off x="159191" y="182880"/>
            <a:ext cx="5017243" cy="854227"/>
            <a:chOff x="640080" y="-971550"/>
            <a:chExt cx="1660746" cy="7658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304E7F-BE29-4E1F-9EDC-3AACA2E36543}"/>
                </a:ext>
              </a:extLst>
            </p:cNvPr>
            <p:cNvSpPr txBox="1"/>
            <p:nvPr/>
          </p:nvSpPr>
          <p:spPr>
            <a:xfrm>
              <a:off x="682196" y="-800140"/>
              <a:ext cx="1576513" cy="413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피드백 반영 후 최종 변경 사항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D7E773-5BDD-4872-A228-F0CB24064408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310F1FD-9386-4570-8FA6-7F881EBCE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482368"/>
              </p:ext>
            </p:extLst>
          </p:nvPr>
        </p:nvGraphicFramePr>
        <p:xfrm>
          <a:off x="42440" y="1367203"/>
          <a:ext cx="12107120" cy="481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5164">
                  <a:extLst>
                    <a:ext uri="{9D8B030D-6E8A-4147-A177-3AD203B41FA5}">
                      <a16:colId xmlns:a16="http://schemas.microsoft.com/office/drawing/2014/main" val="2986533158"/>
                    </a:ext>
                  </a:extLst>
                </a:gridCol>
                <a:gridCol w="2824222">
                  <a:extLst>
                    <a:ext uri="{9D8B030D-6E8A-4147-A177-3AD203B41FA5}">
                      <a16:colId xmlns:a16="http://schemas.microsoft.com/office/drawing/2014/main" val="1584162723"/>
                    </a:ext>
                  </a:extLst>
                </a:gridCol>
                <a:gridCol w="6157734">
                  <a:extLst>
                    <a:ext uri="{9D8B030D-6E8A-4147-A177-3AD203B41FA5}">
                      <a16:colId xmlns:a16="http://schemas.microsoft.com/office/drawing/2014/main" val="1162831961"/>
                    </a:ext>
                  </a:extLst>
                </a:gridCol>
              </a:tblGrid>
              <a:tr h="59688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피드백 반영 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피드백 반영 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984390"/>
                  </a:ext>
                </a:extLst>
              </a:tr>
              <a:tr h="1140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분류 범위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큰 </a:t>
                      </a:r>
                      <a:r>
                        <a:rPr lang="en-US" altLang="ko-KR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</a:t>
                      </a:r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개의 주제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00FF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프로그래밍 언어</a:t>
                      </a:r>
                      <a:r>
                        <a:rPr lang="en-US" altLang="ko-KR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(Programming Language),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00FF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컴퓨터 과학</a:t>
                      </a:r>
                      <a:r>
                        <a:rPr lang="en-US" altLang="ko-KR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(Computer Science),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0000FF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이외의 주제</a:t>
                      </a:r>
                      <a:r>
                        <a:rPr lang="en-US" altLang="ko-KR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(Others)</a:t>
                      </a:r>
                      <a:endParaRPr lang="ko-KR" altLang="en-US" sz="20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025925"/>
                  </a:ext>
                </a:extLst>
              </a:tr>
              <a:tr h="10249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폴더 계층 구조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계층 구조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00FF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rgbClr val="0000FF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개의 큰 주제</a:t>
                      </a:r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에 대한 폴더와 </a:t>
                      </a:r>
                      <a:r>
                        <a:rPr lang="ko-KR" altLang="en-US" sz="2000" dirty="0">
                          <a:solidFill>
                            <a:srgbClr val="0000FF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내부 폴더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108888"/>
                  </a:ext>
                </a:extLst>
              </a:tr>
              <a:tr h="10249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00FF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프로그래밍 언어 </a:t>
                      </a:r>
                      <a:r>
                        <a:rPr lang="en-US" altLang="ko-KR" sz="2000" dirty="0">
                          <a:solidFill>
                            <a:srgbClr val="0000FF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6</a:t>
                      </a:r>
                      <a:r>
                        <a:rPr lang="ko-KR" altLang="en-US" sz="2000" dirty="0">
                          <a:solidFill>
                            <a:srgbClr val="0000FF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가지로 분류</a:t>
                      </a:r>
                      <a:endParaRPr lang="en-US" altLang="ko-KR" sz="2000" dirty="0">
                        <a:solidFill>
                          <a:srgbClr val="0000FF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Python, C/C++, SQL, PHP, 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Javascript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Java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459690"/>
                  </a:ext>
                </a:extLst>
              </a:tr>
              <a:tr h="1024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구글 </a:t>
                      </a:r>
                      <a:r>
                        <a:rPr lang="en-US" altLang="ko-KR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API</a:t>
                      </a:r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에 대한 의존성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구글</a:t>
                      </a:r>
                      <a:r>
                        <a:rPr lang="en-US" altLang="ko-KR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API</a:t>
                      </a:r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는 위의 </a:t>
                      </a:r>
                      <a:r>
                        <a:rPr lang="en-US" altLang="ko-KR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</a:t>
                      </a:r>
                      <a:r>
                        <a:rPr lang="ko-KR" altLang="en-US" sz="20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개의 대분류에만 사용되고 </a:t>
                      </a:r>
                      <a:endParaRPr lang="en-US" altLang="ko-KR" sz="20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00FF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나머지 소분류에는 사용되지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0827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27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9">
            <a:extLst>
              <a:ext uri="{FF2B5EF4-FFF2-40B4-BE49-F238E27FC236}">
                <a16:creationId xmlns:a16="http://schemas.microsoft.com/office/drawing/2014/main" id="{690A0140-1192-484F-9A9C-7CE9C9F96094}"/>
              </a:ext>
            </a:extLst>
          </p:cNvPr>
          <p:cNvSpPr txBox="1"/>
          <p:nvPr/>
        </p:nvSpPr>
        <p:spPr>
          <a:xfrm>
            <a:off x="2388870" y="422305"/>
            <a:ext cx="168132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완성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FE7EA5A-3746-43D8-9FD2-749E893CE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227271"/>
              </p:ext>
            </p:extLst>
          </p:nvPr>
        </p:nvGraphicFramePr>
        <p:xfrm>
          <a:off x="1625599" y="1726850"/>
          <a:ext cx="8940802" cy="3813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0401">
                  <a:extLst>
                    <a:ext uri="{9D8B030D-6E8A-4147-A177-3AD203B41FA5}">
                      <a16:colId xmlns:a16="http://schemas.microsoft.com/office/drawing/2014/main" val="1520375670"/>
                    </a:ext>
                  </a:extLst>
                </a:gridCol>
                <a:gridCol w="4470401">
                  <a:extLst>
                    <a:ext uri="{9D8B030D-6E8A-4147-A177-3AD203B41FA5}">
                      <a16:colId xmlns:a16="http://schemas.microsoft.com/office/drawing/2014/main" val="1565559945"/>
                    </a:ext>
                  </a:extLst>
                </a:gridCol>
              </a:tblGrid>
              <a:tr h="6355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완성된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43864"/>
                  </a:ext>
                </a:extLst>
              </a:tr>
              <a:tr h="63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문서의 키워드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탭 저장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837562"/>
                  </a:ext>
                </a:extLst>
              </a:tr>
              <a:tr h="63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문서의 대분류</a:t>
                      </a:r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(PL, CS, Others)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계층적 저장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70314"/>
                  </a:ext>
                </a:extLst>
              </a:tr>
              <a:tr h="63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문서의 소분류</a:t>
                      </a:r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(Programming Language)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717858"/>
                  </a:ext>
                </a:extLst>
              </a:tr>
              <a:tr h="63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문서 </a:t>
                      </a:r>
                      <a:r>
                        <a:rPr lang="ko-KR" altLang="en-US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전처리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삭제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602383"/>
                  </a:ext>
                </a:extLst>
              </a:tr>
              <a:tr h="635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TF-IDF 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모델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Open all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72702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43A3DAA-3FF6-429C-902C-C61003C9E8D3}"/>
              </a:ext>
            </a:extLst>
          </p:cNvPr>
          <p:cNvGrpSpPr/>
          <p:nvPr/>
        </p:nvGrpSpPr>
        <p:grpSpPr>
          <a:xfrm>
            <a:off x="159192" y="182881"/>
            <a:ext cx="1852488" cy="766244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76C5A0-675B-4DBE-A7C9-B13203E5D818}"/>
                </a:ext>
              </a:extLst>
            </p:cNvPr>
            <p:cNvSpPr txBox="1"/>
            <p:nvPr/>
          </p:nvSpPr>
          <p:spPr>
            <a:xfrm>
              <a:off x="682196" y="-781790"/>
              <a:ext cx="1576513" cy="430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최종 결과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CEA543-DDF5-4068-94B5-CDE78FC2EA6A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991</Words>
  <Application>Microsoft Office PowerPoint</Application>
  <PresentationFormat>와이드스크린</PresentationFormat>
  <Paragraphs>285</Paragraphs>
  <Slides>25</Slides>
  <Notes>19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KoPub돋움체 Bold</vt:lpstr>
      <vt:lpstr>Arial</vt:lpstr>
      <vt:lpstr>맑은 고딕</vt:lpstr>
      <vt:lpstr>KoPub돋움체 Medium</vt:lpstr>
      <vt:lpstr>210 맨발의청춘 L</vt:lpstr>
      <vt:lpstr>210 옴니고딕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홍 연경</cp:lastModifiedBy>
  <cp:revision>277</cp:revision>
  <dcterms:created xsi:type="dcterms:W3CDTF">2017-11-16T00:50:54Z</dcterms:created>
  <dcterms:modified xsi:type="dcterms:W3CDTF">2019-12-12T17:36:55Z</dcterms:modified>
  <cp:version>1000.0000.01</cp:version>
</cp:coreProperties>
</file>